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1"/>
  </p:notesMasterIdLst>
  <p:sldIdLst>
    <p:sldId id="260" r:id="rId6"/>
    <p:sldId id="259" r:id="rId7"/>
    <p:sldId id="281" r:id="rId8"/>
    <p:sldId id="280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martHotel360" id="{1AE2D5FE-BC5E-47FD-BAD0-AA00A3951B8B}">
          <p14:sldIdLst>
            <p14:sldId id="260"/>
            <p14:sldId id="259"/>
            <p14:sldId id="281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8D92"/>
    <a:srgbClr val="243747"/>
    <a:srgbClr val="D6D6D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26" autoAdjust="0"/>
  </p:normalViewPr>
  <p:slideViewPr>
    <p:cSldViewPr snapToGrid="0">
      <p:cViewPr varScale="1">
        <p:scale>
          <a:sx n="77" d="100"/>
          <a:sy n="77" d="100"/>
        </p:scale>
        <p:origin x="78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51374-EE00-2241-9490-9D265539A37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26017-D9A1-0147-A015-0A0D211C2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6DEB6-3459-4BDD-B7C5-3ECFBF470BB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1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7F36DEB6-3459-4BDD-B7C5-3ECFBF470BB7}" type="slidenum">
              <a:rPr lang="es-E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2</a:t>
            </a:fld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734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C9FF6-86D1-4B34-9296-789BE65B8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2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26017-D9A1-0147-A015-0A0D211C22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66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12/11/2017 4:23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6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1979-400E-45ED-BEF1-D1E3796F0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9C213-3EBB-4C89-965F-17F7DBED1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B5659-E09B-4C45-8357-E3955B1D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C634-0F34-44B0-9A87-45F1A48B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DE25-4FE9-4FEE-9B6E-C08F12D3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4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9814-DA73-42F0-834B-5E1C7C55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DA270-3488-43DA-985A-F51AAFF38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9495C-7FAB-4DF6-8C57-CFD3FAB4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C3077-75B2-4C3A-8FB3-48ED9486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7F0C-62D3-46B7-A63F-E9343AA1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6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978A8-11F0-452D-8F2B-2B5FD13CC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74EBB-CAFA-4578-BC6A-901AF425C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7A51-B9C1-4CAB-8077-F93AAD24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547D-DC87-4C39-A7B3-EC42FD27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A3EBF-E771-4B31-AC87-0C0122BC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38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733"/>
            <a:ext cx="10515600" cy="1325563"/>
          </a:xfrm>
        </p:spPr>
        <p:txBody>
          <a:bodyPr>
            <a:normAutofit/>
          </a:bodyPr>
          <a:lstStyle>
            <a:lvl1pPr algn="ctr">
              <a:defRPr sz="431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6A98-0376-4DF6-A029-3B694CD241A2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A3DE-6F77-4DEE-9593-588F28B22F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54770" y="2379911"/>
            <a:ext cx="3637057" cy="2499761"/>
          </a:xfrm>
        </p:spPr>
        <p:txBody>
          <a:bodyPr>
            <a:normAutofit/>
          </a:bodyPr>
          <a:lstStyle>
            <a:lvl1pPr marL="0" indent="0"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Content copy</a:t>
            </a:r>
          </a:p>
        </p:txBody>
      </p:sp>
    </p:spTree>
    <p:extLst>
      <p:ext uri="{BB962C8B-B14F-4D97-AF65-F5344CB8AC3E}">
        <p14:creationId xmlns:p14="http://schemas.microsoft.com/office/powerpoint/2010/main" val="3547293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78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792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84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6629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93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916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1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A8CC-D426-4684-ABBF-7CC40E20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7DC4-C1D3-4555-AB73-D076AEEC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D4363-CBF7-4BDC-B7C6-8C78AB81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365D-C60B-4516-84CB-FE5CA62A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B588F-F3BF-4424-9BB8-9C4F96F8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24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360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459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201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A474-162D-4434-859E-92849FD8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399C3-CE77-4654-8899-02B8B667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8B3C-C818-47C9-9567-FBB12C74C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D15D-2914-47FD-8EB4-2066EC02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D283-9A1C-409B-A7F0-23DF15EB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6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E1B4-A1B7-4E61-9095-FDD217FC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6B040-1983-452D-BEA6-9995E7CF4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80B20-7414-43D5-9401-35519B6F3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F1E58-3C48-4D3B-8ED7-D893EFB88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8228B-5530-42DA-B122-0FAC1C96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0CA56-3289-4B24-A2B7-D453EF7A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3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25A3-31F5-40BE-9F5E-F7659654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46161-0528-458C-AA3B-3393A1FF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499F1-1ACB-4DD3-AE94-C06E6B684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C5335-3598-4814-861B-39DA13C0E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B2135-2495-4C50-8943-5AF52E7BED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474FF-3969-4A99-AB53-E0A042F2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85A5-0789-4C84-ADBF-64FFC2A3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B9196-7ACB-40F8-9475-37F8F0F4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7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7764-608D-4D7B-8DE4-DC34CFB7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B1786-AF16-43DC-90E8-0A780390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D8403-8CA9-4E18-AC4C-F48D8E74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7E8E5-D972-465A-B84E-7DB3F8B2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D9A93-F05A-4348-B63C-CAE8B6F07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EEFE-B211-48BC-8645-734C9423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23938-2503-487C-8C09-A70EF8BD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4589-21CA-4B4F-A89D-8F3EEDFA9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9AE0-2EF4-47AE-9055-D8C3521C5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8C80B-352B-4E6C-8DDD-73E57B4B3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0048E-6A00-4667-A56E-4AFA45E0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A716E-7A48-42E9-A65C-26F3E501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693BB-9E9E-4998-9E4C-8580817F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8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8C16-C846-4CC0-A3C4-E2667AED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37953-0E1C-4850-B069-7C480D764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EF3AD-CE26-46C6-A25F-3EBD3179C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9E4F7-A7FE-4E1D-A5B6-AD204B28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6CB3A-D769-48DC-BB5C-4584F6D5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AEC64-7AFD-43E0-946E-F197D3C5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7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4B3DA-85D0-4442-A8BC-55B1FD50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B779F-73CF-4462-96CA-D55079E14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DD18E-CA63-49E9-BD36-FD669FF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7B1E8-D5F9-4681-A815-75D05979199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7A123-462E-4732-B38D-F58B4836A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21F3-F170-420C-A139-2CF1D7213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6A545-86ED-43B1-B584-7E3CAEDEF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1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FAFC6-84A1-4ED5-94BF-84CE28F91C6F}" type="datetimeFigureOut">
              <a:rPr lang="es-ES" smtClean="0"/>
              <a:t>11/12/2017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1BF0F-4BCE-4C34-9385-2304194D80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63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jpg"/><Relationship Id="rId7" Type="http://schemas.openxmlformats.org/officeDocument/2006/relationships/image" Target="../media/image15.emf"/><Relationship Id="rId12" Type="http://schemas.openxmlformats.org/officeDocument/2006/relationships/image" Target="../media/image20.tiff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20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tif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4274820"/>
            <a:ext cx="1219200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Segoe UI Light" panose="020B0502040204020203" pitchFamily="34" charset="0"/>
              </a:rPr>
              <a:t>CONNECT(); 2017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Segoe UI Light" panose="020B0502040204020203" pitchFamily="34" charset="0"/>
              </a:rPr>
              <a:t>//DEMOS &amp; REFERENCE APPS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705078"/>
            <a:ext cx="12191999" cy="2182945"/>
          </a:xfrm>
          <a:prstGeom prst="rect">
            <a:avLst/>
          </a:prstGeom>
          <a:gradFill flip="none" rotWithShape="1">
            <a:gsLst>
              <a:gs pos="0">
                <a:srgbClr val="253748">
                  <a:lumMod val="87000"/>
                  <a:alpha val="18000"/>
                </a:srgbClr>
              </a:gs>
              <a:gs pos="100000">
                <a:schemeClr val="bg1">
                  <a:alpha val="1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alphaModFix amt="9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3"/>
          <a:stretch/>
        </p:blipFill>
        <p:spPr>
          <a:xfrm>
            <a:off x="0" y="13254"/>
            <a:ext cx="12191998" cy="3825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3" y="207595"/>
            <a:ext cx="2092972" cy="5039483"/>
          </a:xfrm>
          <a:prstGeom prst="rect">
            <a:avLst/>
          </a:prstGeom>
          <a:effectLst>
            <a:outerShdw blurRad="50800" dist="38100" dir="5400000" sx="101000" sy="101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5EEB25-E183-46E6-B932-06C7648099A0}"/>
              </a:ext>
            </a:extLst>
          </p:cNvPr>
          <p:cNvSpPr txBox="1"/>
          <p:nvPr/>
        </p:nvSpPr>
        <p:spPr>
          <a:xfrm>
            <a:off x="800660" y="5473339"/>
            <a:ext cx="110908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49">
              <a:lnSpc>
                <a:spcPts val="2843"/>
              </a:lnSpc>
            </a:pPr>
            <a:r>
              <a:rPr lang="en-US" dirty="0">
                <a:solidFill>
                  <a:srgbClr val="378D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SmartHotel360 </a:t>
            </a:r>
            <a:r>
              <a:rPr lang="en-US" dirty="0">
                <a:solidFill>
                  <a:srgbClr val="2537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 </a:t>
            </a:r>
            <a:r>
              <a:rPr lang="en-US" b="1" dirty="0">
                <a:solidFill>
                  <a:srgbClr val="2537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fictitious</a:t>
            </a:r>
            <a:r>
              <a:rPr lang="en-US" dirty="0">
                <a:solidFill>
                  <a:srgbClr val="2537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smart hospitality company showcasing the future of connected travel. </a:t>
            </a:r>
          </a:p>
          <a:p>
            <a:pPr lvl="0">
              <a:defRPr/>
            </a:pPr>
            <a:endParaRPr lang="en-US" dirty="0">
              <a:solidFill>
                <a:srgbClr val="2537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dirty="0">
                <a:solidFill>
                  <a:srgbClr val="2537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built intelligent and personalized apps for guests, business travelers, and hotel managers. All powered by the cloud, our best-in-class tools, our data platform, and Artificial Intelligence.</a:t>
            </a:r>
          </a:p>
          <a:p>
            <a:pPr defTabSz="914049">
              <a:lnSpc>
                <a:spcPts val="2843"/>
              </a:lnSpc>
            </a:pPr>
            <a:endParaRPr lang="en-US" dirty="0">
              <a:solidFill>
                <a:srgbClr val="2537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049">
              <a:lnSpc>
                <a:spcPts val="2843"/>
              </a:lnSpc>
            </a:pPr>
            <a:endParaRPr lang="en-US" sz="2400" dirty="0">
              <a:solidFill>
                <a:srgbClr val="25374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9CBDC6-CF08-4425-82C2-802E349D2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13" y="-51542"/>
            <a:ext cx="2792292" cy="27922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C5B3523-E641-4B30-83A3-856B0B5A37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0" y="-329181"/>
            <a:ext cx="3347569" cy="3347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287B4-DCC9-4902-A756-7D9146100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36" y="2938507"/>
            <a:ext cx="4796760" cy="2253229"/>
          </a:xfrm>
          <a:prstGeom prst="rect">
            <a:avLst/>
          </a:prstGeom>
          <a:ln>
            <a:noFill/>
          </a:ln>
          <a:effectLst>
            <a:outerShdw blurRad="292100" dist="139700" algn="tl" rotWithShape="0">
              <a:srgbClr val="333333">
                <a:alpha val="22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690E7-F247-48C5-A4F5-454FF887C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80" y="409163"/>
            <a:ext cx="2909179" cy="1634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070C1-8E65-475B-8D09-E34E88EC66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93" y="2535885"/>
            <a:ext cx="1953669" cy="2605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C01D9-5234-4AA4-A655-90E3FF6BDD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49" y="2379495"/>
            <a:ext cx="2847416" cy="27811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4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9DF283-075F-416A-AC58-3DDA7808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" y="2485"/>
            <a:ext cx="12183168" cy="685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F00B1-9E29-4D44-B50D-46AF718D2850}"/>
              </a:ext>
            </a:extLst>
          </p:cNvPr>
          <p:cNvSpPr/>
          <p:nvPr/>
        </p:nvSpPr>
        <p:spPr>
          <a:xfrm>
            <a:off x="3005325" y="3699171"/>
            <a:ext cx="5238007" cy="260947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415" y="4186334"/>
            <a:ext cx="12183168" cy="2669181"/>
          </a:xfrm>
          <a:prstGeom prst="rect">
            <a:avLst/>
          </a:prstGeom>
          <a:solidFill>
            <a:srgbClr val="14375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5B852-2614-4548-AF56-2C91DCE1B3E4}"/>
              </a:ext>
            </a:extLst>
          </p:cNvPr>
          <p:cNvSpPr txBox="1"/>
          <p:nvPr/>
        </p:nvSpPr>
        <p:spPr>
          <a:xfrm>
            <a:off x="205274" y="4542245"/>
            <a:ext cx="11028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20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 vision is to provide:</a:t>
            </a:r>
          </a:p>
          <a:p>
            <a:pPr defTabSz="914225"/>
            <a:r>
              <a:rPr lang="en-US" sz="20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	Intelligent, conversational, and personalized apps and experiences to guests </a:t>
            </a:r>
          </a:p>
          <a:p>
            <a:pPr defTabSz="914225"/>
            <a:r>
              <a:rPr lang="en-US" sz="20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	Modern workplace experiences and smart conference rooms for business travelers</a:t>
            </a:r>
          </a:p>
          <a:p>
            <a:pPr defTabSz="914225"/>
            <a:r>
              <a:rPr lang="en-US" sz="20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	Real-time customer and business insights for hotel managers &amp; investors</a:t>
            </a:r>
          </a:p>
          <a:p>
            <a:pPr defTabSz="914225"/>
            <a:r>
              <a:rPr lang="en-US" sz="20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•	Unified analytics and package deal recommendations for campaign managers. </a:t>
            </a:r>
          </a:p>
        </p:txBody>
      </p:sp>
    </p:spTree>
    <p:extLst>
      <p:ext uri="{BB962C8B-B14F-4D97-AF65-F5344CB8AC3E}">
        <p14:creationId xmlns:p14="http://schemas.microsoft.com/office/powerpoint/2010/main" val="331342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9586051" y="218129"/>
            <a:ext cx="2389425" cy="1311703"/>
          </a:xfrm>
          <a:prstGeom prst="rect">
            <a:avLst/>
          </a:prstGeom>
          <a:solidFill>
            <a:schemeClr val="bg1"/>
          </a:solidFill>
          <a:ln w="6350">
            <a:solidFill>
              <a:srgbClr val="D6D6D6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929072" y="104309"/>
            <a:ext cx="2564837" cy="2914478"/>
          </a:xfrm>
          <a:prstGeom prst="rect">
            <a:avLst/>
          </a:prstGeom>
          <a:solidFill>
            <a:schemeClr val="bg1"/>
          </a:solidFill>
          <a:ln w="6350">
            <a:solidFill>
              <a:srgbClr val="D6D6D6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1072027" y="1816199"/>
            <a:ext cx="2305050" cy="1074146"/>
          </a:xfrm>
          <a:prstGeom prst="roundRect">
            <a:avLst>
              <a:gd name="adj" fmla="val 6848"/>
            </a:avLst>
          </a:prstGeom>
          <a:solidFill>
            <a:srgbClr val="F2F2F2"/>
          </a:solidFill>
          <a:ln w="6350">
            <a:solidFill>
              <a:srgbClr val="D6D6D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Maintenance app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8"/>
          <a:stretch/>
        </p:blipFill>
        <p:spPr>
          <a:xfrm>
            <a:off x="1760458" y="2209874"/>
            <a:ext cx="341305" cy="61642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4522788" y="1057275"/>
            <a:ext cx="4814887" cy="3348813"/>
          </a:xfrm>
          <a:prstGeom prst="rect">
            <a:avLst/>
          </a:prstGeom>
          <a:solidFill>
            <a:schemeClr val="bg1"/>
          </a:solidFill>
          <a:ln w="6350">
            <a:solidFill>
              <a:srgbClr val="D6D6D6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 </a:t>
            </a:r>
          </a:p>
        </p:txBody>
      </p:sp>
      <p:sp>
        <p:nvSpPr>
          <p:cNvPr id="24" name="AutoShape 14" descr="Resultado de imagen de sql server logo">
            <a:extLst>
              <a:ext uri="{FF2B5EF4-FFF2-40B4-BE49-F238E27FC236}">
                <a16:creationId xmlns:a16="http://schemas.microsoft.com/office/drawing/2014/main" id="{BD523115-53DB-460B-BC7C-B95C517A7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8702" y="1749910"/>
            <a:ext cx="33528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AutoShape 30" descr="https://docs.microsoft.com/en-us/azure/app-service/media/index/app-service-web.svg">
            <a:extLst>
              <a:ext uri="{FF2B5EF4-FFF2-40B4-BE49-F238E27FC236}">
                <a16:creationId xmlns:a16="http://schemas.microsoft.com/office/drawing/2014/main" id="{ED5E7430-C5AF-4F0E-94E9-6B38932E5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06545" y="6910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BB52EA4-7144-4A98-8AFC-C0A7AA6B03A3}"/>
              </a:ext>
            </a:extLst>
          </p:cNvPr>
          <p:cNvSpPr/>
          <p:nvPr/>
        </p:nvSpPr>
        <p:spPr>
          <a:xfrm>
            <a:off x="1072027" y="3117171"/>
            <a:ext cx="2286508" cy="480561"/>
          </a:xfrm>
          <a:prstGeom prst="roundRect">
            <a:avLst>
              <a:gd name="adj" fmla="val 11496"/>
            </a:avLst>
          </a:prstGeom>
          <a:solidFill>
            <a:srgbClr val="F2F2F2"/>
          </a:solidFill>
          <a:ln w="6350">
            <a:solidFill>
              <a:srgbClr val="D6D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        Public Web Site</a:t>
            </a:r>
          </a:p>
        </p:txBody>
      </p:sp>
      <p:pic>
        <p:nvPicPr>
          <p:cNvPr id="1058" name="Picture 34" descr="Resultado de imagen de appservice">
            <a:extLst>
              <a:ext uri="{FF2B5EF4-FFF2-40B4-BE49-F238E27FC236}">
                <a16:creationId xmlns:a16="http://schemas.microsoft.com/office/drawing/2014/main" id="{B39CE3EB-56D8-4FF9-B6C9-1C13E060F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r="20781"/>
          <a:stretch/>
        </p:blipFill>
        <p:spPr bwMode="auto">
          <a:xfrm>
            <a:off x="2707123" y="3192646"/>
            <a:ext cx="372917" cy="33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0740" y="2383835"/>
            <a:ext cx="454016" cy="26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C6F71625-961F-4F37-9AF3-634D34E3EEE3}"/>
              </a:ext>
            </a:extLst>
          </p:cNvPr>
          <p:cNvSpPr/>
          <p:nvPr/>
        </p:nvSpPr>
        <p:spPr>
          <a:xfrm>
            <a:off x="7445043" y="218130"/>
            <a:ext cx="1862361" cy="702312"/>
          </a:xfrm>
          <a:prstGeom prst="roundRect">
            <a:avLst>
              <a:gd name="adj" fmla="val 8708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43747"/>
                </a:solidFill>
                <a:latin typeface="Segoe UI" charset="0"/>
                <a:ea typeface="Segoe UI" charset="0"/>
                <a:cs typeface="Segoe UI" charset="0"/>
              </a:rPr>
              <a:t>Azure Container Registry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08DA1BC-D066-4370-8E66-E0EB6FEAD707}"/>
              </a:ext>
            </a:extLst>
          </p:cNvPr>
          <p:cNvSpPr/>
          <p:nvPr/>
        </p:nvSpPr>
        <p:spPr>
          <a:xfrm>
            <a:off x="1047383" y="6010275"/>
            <a:ext cx="2266827" cy="596230"/>
          </a:xfrm>
          <a:prstGeom prst="roundRect">
            <a:avLst>
              <a:gd name="adj" fmla="val 8245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    Sentiment App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67" y="6143625"/>
            <a:ext cx="561312" cy="34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t="36479" r="9684" b="33801"/>
          <a:stretch/>
        </p:blipFill>
        <p:spPr>
          <a:xfrm>
            <a:off x="9541648" y="2743071"/>
            <a:ext cx="2551673" cy="601066"/>
          </a:xfrm>
          <a:prstGeom prst="rect">
            <a:avLst/>
          </a:prstGeom>
        </p:spPr>
      </p:pic>
      <p:sp>
        <p:nvSpPr>
          <p:cNvPr id="87" name="Title 1"/>
          <p:cNvSpPr txBox="1">
            <a:spLocks/>
          </p:cNvSpPr>
          <p:nvPr/>
        </p:nvSpPr>
        <p:spPr>
          <a:xfrm>
            <a:off x="-8463" y="0"/>
            <a:ext cx="628650" cy="6858000"/>
          </a:xfrm>
          <a:prstGeom prst="rect">
            <a:avLst/>
          </a:prstGeom>
          <a:solidFill>
            <a:srgbClr val="243747"/>
          </a:solidFill>
        </p:spPr>
        <p:txBody>
          <a:bodyPr vert="vert270" lIns="0" tIns="28800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Architecture Diagram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F71625-961F-4F37-9AF3-634D34E3EEE3}"/>
              </a:ext>
            </a:extLst>
          </p:cNvPr>
          <p:cNvSpPr/>
          <p:nvPr/>
        </p:nvSpPr>
        <p:spPr>
          <a:xfrm>
            <a:off x="4551143" y="203252"/>
            <a:ext cx="2702894" cy="654787"/>
          </a:xfrm>
          <a:prstGeom prst="roundRect">
            <a:avLst>
              <a:gd name="adj" fmla="val 8809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>
                <a:solidFill>
                  <a:srgbClr val="243747"/>
                </a:solidFill>
                <a:latin typeface="Segoe UI" charset="0"/>
                <a:ea typeface="Segoe UI" charset="0"/>
                <a:cs typeface="Segoe UI" charset="0"/>
              </a:rPr>
              <a:t>  AAD B2C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96" y="357601"/>
            <a:ext cx="477242" cy="477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4912365" y="3268889"/>
            <a:ext cx="2270065" cy="466340"/>
            <a:chOff x="4695178" y="3510413"/>
            <a:chExt cx="2270065" cy="466340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4695178" y="3510413"/>
              <a:ext cx="2270065" cy="466340"/>
            </a:xfrm>
            <a:prstGeom prst="roundRect">
              <a:avLst>
                <a:gd name="adj" fmla="val 11326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 Sentiment API</a:t>
              </a:r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054" y="3607440"/>
              <a:ext cx="505384" cy="3091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4918260" y="2082040"/>
            <a:ext cx="2270065" cy="466340"/>
            <a:chOff x="4701073" y="2250920"/>
            <a:chExt cx="2270065" cy="466340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4701073" y="2250920"/>
              <a:ext cx="2270065" cy="466340"/>
            </a:xfrm>
            <a:prstGeom prst="roundRect">
              <a:avLst>
                <a:gd name="adj" fmla="val 10563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 Suggestions API</a:t>
              </a: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579" y="2343702"/>
              <a:ext cx="505384" cy="309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Title 1"/>
          <p:cNvSpPr txBox="1">
            <a:spLocks/>
          </p:cNvSpPr>
          <p:nvPr/>
        </p:nvSpPr>
        <p:spPr>
          <a:xfrm>
            <a:off x="4970102" y="1053800"/>
            <a:ext cx="3411889" cy="40691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00" b="1" dirty="0">
                <a:solidFill>
                  <a:srgbClr val="243747"/>
                </a:solidFill>
                <a:latin typeface="Segoe UI Semibold" charset="0"/>
                <a:ea typeface="Segoe UI Semibold" charset="0"/>
                <a:cs typeface="Segoe UI Semibold" charset="0"/>
              </a:rPr>
              <a:t>Kubernetes Cluster in Azure Container Service</a:t>
            </a:r>
            <a:endParaRPr lang="en-US" sz="1100" b="1" dirty="0">
              <a:solidFill>
                <a:srgbClr val="243747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1072027" y="219366"/>
            <a:ext cx="2305050" cy="1441477"/>
          </a:xfrm>
          <a:prstGeom prst="roundRect">
            <a:avLst>
              <a:gd name="adj" fmla="val 5688"/>
            </a:avLst>
          </a:prstGeom>
          <a:solidFill>
            <a:srgbClr val="F2F2F2"/>
          </a:solidFill>
          <a:ln w="6350">
            <a:solidFill>
              <a:srgbClr val="D6D6D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08000" rtlCol="0" anchor="t" anchorCtr="0"/>
          <a:lstStyle/>
          <a:p>
            <a:pPr algn="ctr"/>
            <a:r>
              <a:rPr lang="es-E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SmartHotel360 Customer App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808DA1BC-D066-4370-8E66-E0EB6FEAD707}"/>
              </a:ext>
            </a:extLst>
          </p:cNvPr>
          <p:cNvSpPr/>
          <p:nvPr/>
        </p:nvSpPr>
        <p:spPr>
          <a:xfrm>
            <a:off x="7286044" y="1483818"/>
            <a:ext cx="1653964" cy="466340"/>
          </a:xfrm>
          <a:prstGeom prst="roundRect">
            <a:avLst>
              <a:gd name="adj" fmla="val 9037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Hotel API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3932446" y="5191125"/>
            <a:ext cx="7950314" cy="1373077"/>
          </a:xfrm>
          <a:prstGeom prst="rect">
            <a:avLst/>
          </a:prstGeom>
          <a:solidFill>
            <a:schemeClr val="bg1"/>
          </a:solidFill>
          <a:ln w="6350">
            <a:solidFill>
              <a:srgbClr val="D6D6D6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67AE45B-57A8-4370-B1F3-2ABC5460282A}"/>
              </a:ext>
            </a:extLst>
          </p:cNvPr>
          <p:cNvSpPr txBox="1"/>
          <p:nvPr/>
        </p:nvSpPr>
        <p:spPr>
          <a:xfrm>
            <a:off x="6598511" y="6010275"/>
            <a:ext cx="1321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Databricks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(Package Deal Recommendations)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9EBBE56-2F42-4307-A09A-7C813AC12630}"/>
              </a:ext>
            </a:extLst>
          </p:cNvPr>
          <p:cNvSpPr txBox="1"/>
          <p:nvPr/>
        </p:nvSpPr>
        <p:spPr>
          <a:xfrm>
            <a:off x="9274098" y="604837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SQL DB R services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(Suggestions)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0C09EF4-90A2-482C-939E-5D82371ACE7B}"/>
              </a:ext>
            </a:extLst>
          </p:cNvPr>
          <p:cNvSpPr txBox="1"/>
          <p:nvPr/>
        </p:nvSpPr>
        <p:spPr>
          <a:xfrm>
            <a:off x="8236237" y="6067425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SQL DB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(Bookings)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3B13B48-68D3-4D5B-8253-ADACDD00012F}"/>
              </a:ext>
            </a:extLst>
          </p:cNvPr>
          <p:cNvSpPr txBox="1"/>
          <p:nvPr/>
        </p:nvSpPr>
        <p:spPr>
          <a:xfrm>
            <a:off x="5275001" y="6019800"/>
            <a:ext cx="1047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SQL DB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(Hotels)</a:t>
            </a:r>
          </a:p>
        </p:txBody>
      </p:sp>
      <p:pic>
        <p:nvPicPr>
          <p:cNvPr id="107" name="Picture 24" descr="Resultado de imagen de sql azure logo">
            <a:extLst>
              <a:ext uri="{FF2B5EF4-FFF2-40B4-BE49-F238E27FC236}">
                <a16:creationId xmlns:a16="http://schemas.microsoft.com/office/drawing/2014/main" id="{27A5AB6C-0123-4BB5-B177-B08DC476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148" y="5334000"/>
            <a:ext cx="611111" cy="61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4" descr="Resultado de imagen de sql azure logo">
            <a:extLst>
              <a:ext uri="{FF2B5EF4-FFF2-40B4-BE49-F238E27FC236}">
                <a16:creationId xmlns:a16="http://schemas.microsoft.com/office/drawing/2014/main" id="{0916BC9E-889C-44EF-A8E0-75BD17B5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264" y="619597"/>
            <a:ext cx="611111" cy="61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0" descr="Resultado de imagen de cosmosdb">
            <a:extLst>
              <a:ext uri="{FF2B5EF4-FFF2-40B4-BE49-F238E27FC236}">
                <a16:creationId xmlns:a16="http://schemas.microsoft.com/office/drawing/2014/main" id="{FF27DAA0-1BAD-4265-AAA7-245B9AA0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71" y="5391150"/>
            <a:ext cx="974101" cy="5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23B13B48-68D3-4D5B-8253-ADACDD00012F}"/>
              </a:ext>
            </a:extLst>
          </p:cNvPr>
          <p:cNvSpPr txBox="1"/>
          <p:nvPr/>
        </p:nvSpPr>
        <p:spPr>
          <a:xfrm>
            <a:off x="3903881" y="5972175"/>
            <a:ext cx="1233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Cosmos DB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(Twitter Sentiment </a:t>
            </a:r>
          </a:p>
          <a:p>
            <a:pPr algn="ctr"/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staging for apps)</a:t>
            </a:r>
          </a:p>
        </p:txBody>
      </p:sp>
      <p:cxnSp>
        <p:nvCxnSpPr>
          <p:cNvPr id="70" name="Elbow Connector 69"/>
          <p:cNvCxnSpPr>
            <a:cxnSpLocks/>
          </p:cNvCxnSpPr>
          <p:nvPr/>
        </p:nvCxnSpPr>
        <p:spPr>
          <a:xfrm flipV="1">
            <a:off x="3313538" y="5924550"/>
            <a:ext cx="1104987" cy="389175"/>
          </a:xfrm>
          <a:prstGeom prst="bentConnector3">
            <a:avLst>
              <a:gd name="adj1" fmla="val 50000"/>
            </a:avLst>
          </a:prstGeom>
          <a:ln w="19050">
            <a:solidFill>
              <a:srgbClr val="378D9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cxnSpLocks/>
          </p:cNvCxnSpPr>
          <p:nvPr/>
        </p:nvCxnSpPr>
        <p:spPr>
          <a:xfrm>
            <a:off x="3313538" y="5457825"/>
            <a:ext cx="1101749" cy="148113"/>
          </a:xfrm>
          <a:prstGeom prst="bentConnector3">
            <a:avLst>
              <a:gd name="adj1" fmla="val 50000"/>
            </a:avLst>
          </a:prstGeom>
          <a:ln w="19050">
            <a:solidFill>
              <a:srgbClr val="378D9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5293793" y="4387349"/>
            <a:ext cx="0" cy="795060"/>
          </a:xfrm>
          <a:prstGeom prst="straightConnector1">
            <a:avLst/>
          </a:prstGeom>
          <a:ln w="19050">
            <a:solidFill>
              <a:srgbClr val="378D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>
            <a:off x="7915302" y="4445081"/>
            <a:ext cx="9619" cy="785438"/>
          </a:xfrm>
          <a:prstGeom prst="straightConnector1">
            <a:avLst/>
          </a:prstGeom>
          <a:ln w="19050">
            <a:solidFill>
              <a:srgbClr val="378D9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18528" y="1531342"/>
            <a:ext cx="2270065" cy="466340"/>
            <a:chOff x="4701074" y="1628315"/>
            <a:chExt cx="2270065" cy="466340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4701074" y="1628315"/>
              <a:ext cx="2270065" cy="466340"/>
            </a:xfrm>
            <a:prstGeom prst="roundRect">
              <a:avLst>
                <a:gd name="adj" fmla="val 14378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Bookings API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9939" y="1690292"/>
              <a:ext cx="484055" cy="363041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917453" y="2675465"/>
            <a:ext cx="2270065" cy="466340"/>
            <a:chOff x="4700266" y="2873525"/>
            <a:chExt cx="2270065" cy="466340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4700266" y="2873525"/>
              <a:ext cx="2270065" cy="466340"/>
            </a:xfrm>
            <a:prstGeom prst="roundRect">
              <a:avLst>
                <a:gd name="adj" fmla="val 11326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Notifications API</a:t>
              </a: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9939" y="2930336"/>
              <a:ext cx="484055" cy="363041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753" y="1531342"/>
            <a:ext cx="484055" cy="36304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278434" y="2675465"/>
            <a:ext cx="1653964" cy="478152"/>
            <a:chOff x="7061247" y="2871450"/>
            <a:chExt cx="1653964" cy="478152"/>
          </a:xfrm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7061247" y="2877723"/>
              <a:ext cx="1653964" cy="466340"/>
            </a:xfrm>
            <a:prstGeom prst="roundRect">
              <a:avLst>
                <a:gd name="adj" fmla="val 9800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Tasks API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95760" y="2871450"/>
              <a:ext cx="478152" cy="47815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279790" y="2082040"/>
            <a:ext cx="1653964" cy="466340"/>
            <a:chOff x="7062603" y="2262607"/>
            <a:chExt cx="1653964" cy="466340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7062603" y="2262607"/>
              <a:ext cx="1653964" cy="466340"/>
            </a:xfrm>
            <a:prstGeom prst="roundRect">
              <a:avLst>
                <a:gd name="adj" fmla="val 11326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Config API</a:t>
              </a:r>
            </a:p>
          </p:txBody>
        </p: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32566" y="2314256"/>
              <a:ext cx="484055" cy="363041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42" y="365861"/>
            <a:ext cx="468589" cy="4685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13" y="614819"/>
            <a:ext cx="1265676" cy="62066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9664487" y="5210175"/>
            <a:ext cx="662840" cy="768741"/>
            <a:chOff x="8287108" y="4836843"/>
            <a:chExt cx="710750" cy="824306"/>
          </a:xfrm>
        </p:grpSpPr>
        <p:pic>
          <p:nvPicPr>
            <p:cNvPr id="110" name="Picture 24" descr="Resultado de imagen de sql azure logo">
              <a:extLst>
                <a:ext uri="{FF2B5EF4-FFF2-40B4-BE49-F238E27FC236}">
                  <a16:creationId xmlns:a16="http://schemas.microsoft.com/office/drawing/2014/main" id="{1CA873AD-60E8-402F-9D22-E86A4D59F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7108" y="5005866"/>
              <a:ext cx="655283" cy="65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2" descr="Resultado de imagen de r language logo">
              <a:extLst>
                <a:ext uri="{FF2B5EF4-FFF2-40B4-BE49-F238E27FC236}">
                  <a16:creationId xmlns:a16="http://schemas.microsoft.com/office/drawing/2014/main" id="{C3A6EC37-08EC-4D2A-B93C-06EFF5BA3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777" y="4836843"/>
              <a:ext cx="404081" cy="31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0" name="Picture 8" descr="Resultado de imagen de k8s">
            <a:extLst>
              <a:ext uri="{FF2B5EF4-FFF2-40B4-BE49-F238E27FC236}">
                <a16:creationId xmlns:a16="http://schemas.microsoft.com/office/drawing/2014/main" id="{F5552189-31E2-4374-BFAA-FD97DC98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64" y="1081449"/>
            <a:ext cx="351426" cy="35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28" y="1202451"/>
            <a:ext cx="1251656" cy="52497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959123" y="4580631"/>
            <a:ext cx="1094876" cy="499919"/>
            <a:chOff x="1088087" y="5570894"/>
            <a:chExt cx="1094876" cy="499919"/>
          </a:xfrm>
        </p:grpSpPr>
        <p:sp>
          <p:nvSpPr>
            <p:cNvPr id="130" name="Rectangle 78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1088087" y="5570894"/>
              <a:ext cx="1094876" cy="499919"/>
            </a:xfrm>
            <a:prstGeom prst="roundRect">
              <a:avLst>
                <a:gd name="adj" fmla="val 8245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Twitter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40FC1B-27A0-476E-9112-72A7393E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93" y="5624758"/>
              <a:ext cx="423376" cy="42337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047383" y="5019675"/>
            <a:ext cx="2270065" cy="956035"/>
            <a:chOff x="982437" y="4659985"/>
            <a:chExt cx="2270065" cy="956035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982437" y="4659985"/>
              <a:ext cx="2270065" cy="885342"/>
            </a:xfrm>
            <a:prstGeom prst="roundRect">
              <a:avLst>
                <a:gd name="adj" fmla="val 6291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Sentiment Analysis using </a:t>
              </a:r>
            </a:p>
            <a:p>
              <a:pPr algn="ctr"/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Cognitive Services</a:t>
              </a:r>
            </a:p>
          </p:txBody>
        </p:sp>
        <p:pic>
          <p:nvPicPr>
            <p:cNvPr id="40" name="Picture 3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AC049DAF-A70D-4952-A234-85B5774D9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35" y="4973913"/>
              <a:ext cx="642107" cy="64210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072027" y="3843230"/>
            <a:ext cx="2270065" cy="611505"/>
            <a:chOff x="994169" y="3881532"/>
            <a:chExt cx="2270065" cy="611505"/>
          </a:xfrm>
        </p:grpSpPr>
        <p:sp>
          <p:nvSpPr>
            <p:cNvPr id="123" name="Rounded Rectangle 80">
              <a:extLst>
                <a:ext uri="{FF2B5EF4-FFF2-40B4-BE49-F238E27FC236}">
                  <a16:creationId xmlns:a16="http://schemas.microsoft.com/office/drawing/2014/main" id="{F9250F30-FC2E-4588-9EEA-D6E361D45A5E}"/>
                </a:ext>
              </a:extLst>
            </p:cNvPr>
            <p:cNvSpPr/>
            <p:nvPr/>
          </p:nvSpPr>
          <p:spPr>
            <a:xfrm>
              <a:off x="994169" y="3881532"/>
              <a:ext cx="2270065" cy="611505"/>
            </a:xfrm>
            <a:prstGeom prst="roundRect">
              <a:avLst>
                <a:gd name="adj" fmla="val 6291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     Azure Functions 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6A41CA1E-6AD2-4DAA-85FC-9E767D65D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772" y="4058656"/>
              <a:ext cx="333840" cy="333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1A78129-17A3-4E2F-89FA-F9B531D5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01495" y="4055391"/>
              <a:ext cx="439210" cy="329407"/>
            </a:xfrm>
            <a:prstGeom prst="rect">
              <a:avLst/>
            </a:prstGeom>
          </p:spPr>
        </p:pic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F1ADDDB-F097-49FD-A954-2006FF1BE769}"/>
              </a:ext>
            </a:extLst>
          </p:cNvPr>
          <p:cNvCxnSpPr>
            <a:cxnSpLocks/>
            <a:stCxn id="74" idx="2"/>
            <a:endCxn id="123" idx="0"/>
          </p:cNvCxnSpPr>
          <p:nvPr/>
        </p:nvCxnSpPr>
        <p:spPr>
          <a:xfrm flipH="1">
            <a:off x="2207060" y="3597732"/>
            <a:ext cx="8221" cy="245498"/>
          </a:xfrm>
          <a:prstGeom prst="straightConnector1">
            <a:avLst/>
          </a:prstGeom>
          <a:ln w="19050">
            <a:solidFill>
              <a:srgbClr val="378D9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74">
            <a:extLst>
              <a:ext uri="{FF2B5EF4-FFF2-40B4-BE49-F238E27FC236}">
                <a16:creationId xmlns:a16="http://schemas.microsoft.com/office/drawing/2014/main" id="{B6F9225A-4B90-455E-9359-8169069BD8F6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342092" y="4148983"/>
            <a:ext cx="1220230" cy="1242167"/>
          </a:xfrm>
          <a:prstGeom prst="bentConnector2">
            <a:avLst/>
          </a:prstGeom>
          <a:ln w="19050">
            <a:solidFill>
              <a:srgbClr val="378D9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202">
            <a:extLst>
              <a:ext uri="{FF2B5EF4-FFF2-40B4-BE49-F238E27FC236}">
                <a16:creationId xmlns:a16="http://schemas.microsoft.com/office/drawing/2014/main" id="{C7F7EEEE-DC25-4F06-B0EF-B909DC09B0D3}"/>
              </a:ext>
            </a:extLst>
          </p:cNvPr>
          <p:cNvCxnSpPr>
            <a:cxnSpLocks/>
          </p:cNvCxnSpPr>
          <p:nvPr/>
        </p:nvCxnSpPr>
        <p:spPr>
          <a:xfrm flipV="1">
            <a:off x="3493909" y="1894383"/>
            <a:ext cx="104729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378D9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6506993" y="4434628"/>
            <a:ext cx="9618" cy="239728"/>
          </a:xfrm>
          <a:prstGeom prst="straightConnector1">
            <a:avLst/>
          </a:prstGeom>
          <a:ln w="19050">
            <a:solidFill>
              <a:srgbClr val="378D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1026084" y="5381625"/>
            <a:ext cx="490716" cy="558446"/>
            <a:chOff x="6561684" y="5021023"/>
            <a:chExt cx="526185" cy="598811"/>
          </a:xfrm>
        </p:grpSpPr>
        <p:sp>
          <p:nvSpPr>
            <p:cNvPr id="112" name="Can 111"/>
            <p:cNvSpPr/>
            <p:nvPr/>
          </p:nvSpPr>
          <p:spPr>
            <a:xfrm>
              <a:off x="6561684" y="5021023"/>
              <a:ext cx="339573" cy="34396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698164" y="5218231"/>
              <a:ext cx="389705" cy="4016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Rectangle 178">
            <a:extLst>
              <a:ext uri="{FF2B5EF4-FFF2-40B4-BE49-F238E27FC236}">
                <a16:creationId xmlns:a16="http://schemas.microsoft.com/office/drawing/2014/main" id="{808DA1BC-D066-4370-8E66-E0EB6FEAD707}"/>
              </a:ext>
            </a:extLst>
          </p:cNvPr>
          <p:cNvSpPr/>
          <p:nvPr/>
        </p:nvSpPr>
        <p:spPr>
          <a:xfrm>
            <a:off x="9777057" y="365861"/>
            <a:ext cx="1299896" cy="959184"/>
          </a:xfrm>
          <a:prstGeom prst="roundRect">
            <a:avLst>
              <a:gd name="adj" fmla="val 10314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Booking </a:t>
            </a:r>
          </a:p>
          <a:p>
            <a:pPr algn="ctr"/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Management</a:t>
            </a: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08621" y="881723"/>
            <a:ext cx="484055" cy="363041"/>
          </a:xfrm>
          <a:prstGeom prst="rect">
            <a:avLst/>
          </a:prstGeom>
        </p:spPr>
      </p:pic>
      <p:pic>
        <p:nvPicPr>
          <p:cNvPr id="156" name="Picture 24" descr="Resultado de imagen de sql azure logo">
            <a:extLst>
              <a:ext uri="{FF2B5EF4-FFF2-40B4-BE49-F238E27FC236}">
                <a16:creationId xmlns:a16="http://schemas.microsoft.com/office/drawing/2014/main" id="{27A5AB6C-0123-4BB5-B177-B08DC476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085" y="5362575"/>
            <a:ext cx="611111" cy="61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0C09EF4-90A2-482C-939E-5D82371ACE7B}"/>
              </a:ext>
            </a:extLst>
          </p:cNvPr>
          <p:cNvSpPr txBox="1"/>
          <p:nvPr/>
        </p:nvSpPr>
        <p:spPr>
          <a:xfrm>
            <a:off x="10911824" y="6067425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Azure DB </a:t>
            </a:r>
          </a:p>
          <a:p>
            <a:r>
              <a:rPr lang="en-US" sz="1000" dirty="0">
                <a:solidFill>
                  <a:srgbClr val="378D92"/>
                </a:solidFill>
                <a:latin typeface="Segoe UI" charset="0"/>
                <a:ea typeface="Segoe UI" charset="0"/>
                <a:cs typeface="Segoe UI" charset="0"/>
              </a:rPr>
              <a:t>for MySQL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7278436" y="3262465"/>
            <a:ext cx="1653964" cy="478152"/>
            <a:chOff x="7061247" y="2871450"/>
            <a:chExt cx="1653964" cy="478152"/>
          </a:xfrm>
        </p:grpSpPr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808DA1BC-D066-4370-8E66-E0EB6FEAD707}"/>
                </a:ext>
              </a:extLst>
            </p:cNvPr>
            <p:cNvSpPr/>
            <p:nvPr/>
          </p:nvSpPr>
          <p:spPr>
            <a:xfrm>
              <a:off x="7061247" y="2877723"/>
              <a:ext cx="1653964" cy="466340"/>
            </a:xfrm>
            <a:prstGeom prst="roundRect">
              <a:avLst>
                <a:gd name="adj" fmla="val 9800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Reviews API</a:t>
              </a:r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95760" y="2871450"/>
              <a:ext cx="478152" cy="478152"/>
            </a:xfrm>
            <a:prstGeom prst="rect">
              <a:avLst/>
            </a:prstGeom>
          </p:spPr>
        </p:pic>
      </p:grpSp>
      <p:sp>
        <p:nvSpPr>
          <p:cNvPr id="129" name="Rectangle 78">
            <a:extLst>
              <a:ext uri="{FF2B5EF4-FFF2-40B4-BE49-F238E27FC236}">
                <a16:creationId xmlns:a16="http://schemas.microsoft.com/office/drawing/2014/main" id="{808DA1BC-D066-4370-8E66-E0EB6FEAD707}"/>
              </a:ext>
            </a:extLst>
          </p:cNvPr>
          <p:cNvSpPr/>
          <p:nvPr/>
        </p:nvSpPr>
        <p:spPr>
          <a:xfrm>
            <a:off x="3583612" y="213240"/>
            <a:ext cx="806080" cy="1447603"/>
          </a:xfrm>
          <a:prstGeom prst="roundRect">
            <a:avLst>
              <a:gd name="adj" fmla="val 8245"/>
            </a:avLst>
          </a:prstGeom>
          <a:solidFill>
            <a:srgbClr val="F2F2F2"/>
          </a:solidFill>
          <a:ln>
            <a:solidFill>
              <a:srgbClr val="D6D6D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rgbClr val="243747"/>
                </a:solidFill>
                <a:latin typeface="Segoe UI Light" charset="0"/>
                <a:ea typeface="Segoe UI Light" charset="0"/>
                <a:cs typeface="Segoe UI Light" charset="0"/>
              </a:rPr>
              <a:t>NFC</a:t>
            </a: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3" r="34509"/>
          <a:stretch/>
        </p:blipFill>
        <p:spPr>
          <a:xfrm>
            <a:off x="3788497" y="624654"/>
            <a:ext cx="392043" cy="616428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62"/>
          <a:stretch/>
        </p:blipFill>
        <p:spPr>
          <a:xfrm>
            <a:off x="3770775" y="1202451"/>
            <a:ext cx="409765" cy="52497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358535" y="3344137"/>
            <a:ext cx="1164130" cy="0"/>
          </a:xfrm>
          <a:prstGeom prst="straightConnector1">
            <a:avLst/>
          </a:prstGeom>
          <a:ln w="19050">
            <a:solidFill>
              <a:srgbClr val="378D9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77077" y="947634"/>
            <a:ext cx="213325" cy="0"/>
          </a:xfrm>
          <a:prstGeom prst="straightConnector1">
            <a:avLst/>
          </a:prstGeom>
          <a:ln w="19050">
            <a:solidFill>
              <a:srgbClr val="378D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box&#10;&#10;Description generated with high confidence">
            <a:extLst>
              <a:ext uri="{FF2B5EF4-FFF2-40B4-BE49-F238E27FC236}">
                <a16:creationId xmlns:a16="http://schemas.microsoft.com/office/drawing/2014/main" id="{024D5687-656F-4991-BFEE-A72732DA7B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83" y="5314950"/>
            <a:ext cx="634369" cy="61111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C12926C-AEE7-450D-A410-8CDA8D927D02}"/>
              </a:ext>
            </a:extLst>
          </p:cNvPr>
          <p:cNvGrpSpPr/>
          <p:nvPr/>
        </p:nvGrpSpPr>
        <p:grpSpPr>
          <a:xfrm>
            <a:off x="4942492" y="3840032"/>
            <a:ext cx="2270065" cy="466340"/>
            <a:chOff x="4700266" y="2873525"/>
            <a:chExt cx="2270065" cy="466340"/>
          </a:xfrm>
        </p:grpSpPr>
        <p:sp>
          <p:nvSpPr>
            <p:cNvPr id="99" name="Rounded Rectangle 141">
              <a:extLst>
                <a:ext uri="{FF2B5EF4-FFF2-40B4-BE49-F238E27FC236}">
                  <a16:creationId xmlns:a16="http://schemas.microsoft.com/office/drawing/2014/main" id="{5B71BA02-1904-4319-B5A7-8FBA64ED6801}"/>
                </a:ext>
              </a:extLst>
            </p:cNvPr>
            <p:cNvSpPr/>
            <p:nvPr/>
          </p:nvSpPr>
          <p:spPr>
            <a:xfrm>
              <a:off x="4700266" y="2873525"/>
              <a:ext cx="2270065" cy="466340"/>
            </a:xfrm>
            <a:prstGeom prst="roundRect">
              <a:avLst>
                <a:gd name="adj" fmla="val 11326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Profiles API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3A5B2E68-EDA7-4C49-8010-2365B0FD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9939" y="2930336"/>
              <a:ext cx="484055" cy="36304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B6E4A29-1C55-4E20-988B-B9D446204468}"/>
              </a:ext>
            </a:extLst>
          </p:cNvPr>
          <p:cNvGrpSpPr/>
          <p:nvPr/>
        </p:nvGrpSpPr>
        <p:grpSpPr>
          <a:xfrm>
            <a:off x="7286045" y="3843230"/>
            <a:ext cx="1653964" cy="466340"/>
            <a:chOff x="7062603" y="2262607"/>
            <a:chExt cx="1653964" cy="466340"/>
          </a:xfrm>
        </p:grpSpPr>
        <p:sp>
          <p:nvSpPr>
            <p:cNvPr id="115" name="Rounded Rectangle 156">
              <a:extLst>
                <a:ext uri="{FF2B5EF4-FFF2-40B4-BE49-F238E27FC236}">
                  <a16:creationId xmlns:a16="http://schemas.microsoft.com/office/drawing/2014/main" id="{B5C852D1-E12C-490D-AED6-4B36C9362DC0}"/>
                </a:ext>
              </a:extLst>
            </p:cNvPr>
            <p:cNvSpPr/>
            <p:nvPr/>
          </p:nvSpPr>
          <p:spPr>
            <a:xfrm>
              <a:off x="7062603" y="2262607"/>
              <a:ext cx="1653964" cy="466340"/>
            </a:xfrm>
            <a:prstGeom prst="roundRect">
              <a:avLst>
                <a:gd name="adj" fmla="val 11326"/>
              </a:avLst>
            </a:prstGeom>
            <a:solidFill>
              <a:srgbClr val="F2F2F2"/>
            </a:solidFill>
            <a:ln>
              <a:solidFill>
                <a:srgbClr val="D6D6D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243747"/>
                  </a:solidFill>
                  <a:latin typeface="Segoe UI Light" charset="0"/>
                  <a:ea typeface="Segoe UI Light" charset="0"/>
                  <a:cs typeface="Segoe UI Light" charset="0"/>
                </a:rPr>
                <a:t>Discounts API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DDCB865-B098-4727-A3AE-BA3AE72B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32566" y="2314256"/>
              <a:ext cx="484055" cy="363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7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12191999" cy="6857026"/>
          </a:xfrm>
          <a:prstGeom prst="rect">
            <a:avLst/>
          </a:prstGeom>
          <a:solidFill>
            <a:srgbClr val="14375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6" y="2243947"/>
            <a:ext cx="10515600" cy="1325375"/>
          </a:xfrm>
        </p:spPr>
        <p:txBody>
          <a:bodyPr>
            <a:normAutofit/>
          </a:bodyPr>
          <a:lstStyle/>
          <a:p>
            <a:r>
              <a:rPr lang="en-US" sz="5294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5"/>
          <a:stretch/>
        </p:blipFill>
        <p:spPr>
          <a:xfrm flipH="1">
            <a:off x="1499788" y="3569322"/>
            <a:ext cx="10692212" cy="32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2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41CE88752B0B408809C069257256F9" ma:contentTypeVersion="12" ma:contentTypeDescription="Create a new document." ma:contentTypeScope="" ma:versionID="e25b70ce5f73cde272e6c35ed26f3d70">
  <xsd:schema xmlns:xsd="http://www.w3.org/2001/XMLSchema" xmlns:xs="http://www.w3.org/2001/XMLSchema" xmlns:p="http://schemas.microsoft.com/office/2006/metadata/properties" xmlns:ns1="http://schemas.microsoft.com/sharepoint/v3" xmlns:ns2="5e12eb9a-f254-44c4-87b3-12e2194c0681" xmlns:ns3="5a421d05-1b42-402e-ae1a-d1cf04d55f43" targetNamespace="http://schemas.microsoft.com/office/2006/metadata/properties" ma:root="true" ma:fieldsID="7a7cf6518625c4a9eefca4f9997a260b" ns1:_="" ns2:_="" ns3:_="">
    <xsd:import namespace="http://schemas.microsoft.com/sharepoint/v3"/>
    <xsd:import namespace="5e12eb9a-f254-44c4-87b3-12e2194c0681"/>
    <xsd:import namespace="5a421d05-1b42-402e-ae1a-d1cf04d55f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2eb9a-f254-44c4-87b3-12e2194c06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21d05-1b42-402e-ae1a-d1cf04d55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FF38BE5-A416-49EA-9E5C-3A8DF656ED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5F819-E5E3-4512-A839-37F44FAAF8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e12eb9a-f254-44c4-87b3-12e2194c0681"/>
    <ds:schemaRef ds:uri="5a421d05-1b42-402e-ae1a-d1cf04d55f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3699B5-F35D-4CEE-B864-B00161CF44AE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5a421d05-1b42-402e-ae1a-d1cf04d55f43"/>
    <ds:schemaRef ds:uri="5e12eb9a-f254-44c4-87b3-12e2194c068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4571</TotalTime>
  <Words>200</Words>
  <Application>Microsoft Office PowerPoint</Application>
  <PresentationFormat>Widescreen</PresentationFormat>
  <Paragraphs>60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Montserrat</vt:lpstr>
      <vt:lpstr>Segoe UI</vt:lpstr>
      <vt:lpstr>Segoe UI Light</vt:lpstr>
      <vt:lpstr>Segoe UI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Ehrli</dc:creator>
  <cp:lastModifiedBy>Erika Ehrli</cp:lastModifiedBy>
  <cp:revision>13</cp:revision>
  <dcterms:modified xsi:type="dcterms:W3CDTF">2017-12-12T00:26:06Z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0x010100B541CE88752B0B408809C069257256F9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erehrlic@microsoft.com</vt:lpwstr>
  </property>
  <property fmtid="{D5CDD505-2E9C-101B-9397-08002B2CF9AE}" pid="6" name="MSIP_Label_f42aa342-8706-4288-bd11-ebb85995028c_SetDate">
    <vt:lpwstr>2017-10-25T19:14:25.7297365Z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